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5"/>
  </p:notesMasterIdLst>
  <p:handoutMasterIdLst>
    <p:handoutMasterId r:id="rId26"/>
  </p:handoutMasterIdLst>
  <p:sldIdLst>
    <p:sldId id="256" r:id="rId3"/>
    <p:sldId id="257" r:id="rId4"/>
    <p:sldId id="258" r:id="rId5"/>
    <p:sldId id="274" r:id="rId6"/>
    <p:sldId id="276" r:id="rId7"/>
    <p:sldId id="275" r:id="rId8"/>
    <p:sldId id="273" r:id="rId9"/>
    <p:sldId id="259" r:id="rId10"/>
    <p:sldId id="261" r:id="rId11"/>
    <p:sldId id="267" r:id="rId12"/>
    <p:sldId id="260" r:id="rId13"/>
    <p:sldId id="266" r:id="rId14"/>
    <p:sldId id="269" r:id="rId15"/>
    <p:sldId id="278" r:id="rId16"/>
    <p:sldId id="262" r:id="rId17"/>
    <p:sldId id="263" r:id="rId18"/>
    <p:sldId id="264" r:id="rId19"/>
    <p:sldId id="272" r:id="rId20"/>
    <p:sldId id="270" r:id="rId21"/>
    <p:sldId id="271" r:id="rId22"/>
    <p:sldId id="265" r:id="rId23"/>
    <p:sldId id="277" r:id="rId24"/>
  </p:sldIdLst>
  <p:sldSz cx="10080625" cy="7559675"/>
  <p:notesSz cx="7559675" cy="10691813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B2B9D"/>
    <a:srgbClr val="D688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5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" name="Tijdelijke aanduiding voor datum 2"/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4" name="Tijdelijke aanduiding voor voettekst 3"/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" name="Tijdelijke aanduiding voor dianummer 4"/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1BFB0864-88D3-496D-9F23-3F1306E2D682}" type="slidenum">
              <a:t>‹nr.›</a:t>
            </a:fld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2477456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g>
</file>

<file path=ppt/media/image12.png>
</file>

<file path=ppt/media/image13.jpe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jpg>
</file>

<file path=ppt/media/image29.jp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 idx="2"/>
          </p:nvPr>
        </p:nvSpPr>
        <p:spPr>
          <a:xfrm>
            <a:off x="1107000" y="812520"/>
            <a:ext cx="5345280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Tijdelijke aanduiding voor koptekst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Tijdelijke aanduiding voor datum 4"/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r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Tijdelijke aanduiding voor voettekst 5"/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>
            <a:lvl1pPr lvl="0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C80378C1-9901-4C0E-A073-3D3D12FB05E7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62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en-US" sz="2000" b="0" i="0" u="none" strike="noStrike" kern="1200" cap="none">
        <a:ln>
          <a:noFill/>
        </a:ln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8D5C318-09E2-4C17-9F07-3E5A1FC57884}" type="slidenum">
              <a:t>1</a:t>
            </a:fld>
            <a:endParaRPr lang="en-US"/>
          </a:p>
        </p:txBody>
      </p:sp>
      <p:sp>
        <p:nvSpPr>
          <p:cNvPr id="2" name="Tijdelijke aanduiding voor dia-afbeelding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 sz="2810"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014650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5173F353-11AC-4D79-854F-1E248EB35991}" type="slidenum">
              <a:t>10</a:t>
            </a:fld>
            <a:endParaRPr lang="en-US"/>
          </a:p>
        </p:txBody>
      </p:sp>
      <p:sp>
        <p:nvSpPr>
          <p:cNvPr id="2" name="Tijdelijke aanduiding voor dia-afbeelding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810"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582534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7B56455-79F0-4138-907A-190FBB2CE163}" type="slidenum">
              <a:t>11</a:t>
            </a:fld>
            <a:endParaRPr lang="en-US"/>
          </a:p>
        </p:txBody>
      </p:sp>
      <p:sp>
        <p:nvSpPr>
          <p:cNvPr id="2" name="Tijdelijke aanduiding voor dia-afbeelding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810"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6121957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7B56455-79F0-4138-907A-190FBB2CE163}" type="slidenum">
              <a:t>12</a:t>
            </a:fld>
            <a:endParaRPr lang="en-US"/>
          </a:p>
        </p:txBody>
      </p:sp>
      <p:sp>
        <p:nvSpPr>
          <p:cNvPr id="2" name="Tijdelijke aanduiding voor dia-afbeelding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810"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259109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1C1A629-E5CB-4FC2-947F-97E5337CE0F3}" type="slidenum">
              <a:t>13</a:t>
            </a:fld>
            <a:endParaRPr lang="en-US"/>
          </a:p>
        </p:txBody>
      </p:sp>
      <p:sp>
        <p:nvSpPr>
          <p:cNvPr id="2" name="Tijdelijke aanduiding voor dia-afbeelding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810"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7235716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1C1A629-E5CB-4FC2-947F-97E5337CE0F3}" type="slidenum">
              <a:t>14</a:t>
            </a:fld>
            <a:endParaRPr lang="en-US"/>
          </a:p>
        </p:txBody>
      </p:sp>
      <p:sp>
        <p:nvSpPr>
          <p:cNvPr id="2" name="Tijdelijke aanduiding voor dia-afbeelding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810"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609116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CECD03BE-E168-4FEC-A74F-0199075808E2}" type="slidenum">
              <a:t>15</a:t>
            </a:fld>
            <a:endParaRPr lang="en-US"/>
          </a:p>
        </p:txBody>
      </p:sp>
      <p:sp>
        <p:nvSpPr>
          <p:cNvPr id="2" name="Tijdelijke aanduiding voor dia-afbeelding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810"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6734054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1C1A629-E5CB-4FC2-947F-97E5337CE0F3}" type="slidenum">
              <a:t>16</a:t>
            </a:fld>
            <a:endParaRPr lang="en-US"/>
          </a:p>
        </p:txBody>
      </p:sp>
      <p:sp>
        <p:nvSpPr>
          <p:cNvPr id="2" name="Tijdelijke aanduiding voor dia-afbeelding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810"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6430239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8B4EF5FA-2A8A-4944-BA35-04A97F0FF38C}" type="slidenum">
              <a:t>17</a:t>
            </a:fld>
            <a:endParaRPr lang="en-US"/>
          </a:p>
        </p:txBody>
      </p:sp>
      <p:sp>
        <p:nvSpPr>
          <p:cNvPr id="2" name="Tijdelijke aanduiding voor dia-afbeelding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810"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225887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1C1A629-E5CB-4FC2-947F-97E5337CE0F3}" type="slidenum">
              <a:t>18</a:t>
            </a:fld>
            <a:endParaRPr lang="en-US"/>
          </a:p>
        </p:txBody>
      </p:sp>
      <p:sp>
        <p:nvSpPr>
          <p:cNvPr id="2" name="Tijdelijke aanduiding voor dia-afbeelding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810"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476520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1C1A629-E5CB-4FC2-947F-97E5337CE0F3}" type="slidenum">
              <a:t>19</a:t>
            </a:fld>
            <a:endParaRPr lang="en-US"/>
          </a:p>
        </p:txBody>
      </p:sp>
      <p:sp>
        <p:nvSpPr>
          <p:cNvPr id="2" name="Tijdelijke aanduiding voor dia-afbeelding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810"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386476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27AC30B-37C3-474E-84DA-0E1E29BEEFB8}" type="slidenum">
              <a:t>2</a:t>
            </a:fld>
            <a:endParaRPr lang="en-US"/>
          </a:p>
        </p:txBody>
      </p:sp>
      <p:sp>
        <p:nvSpPr>
          <p:cNvPr id="2" name="Tijdelijke aanduiding voor dia-afbeelding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810"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2227238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1C1A629-E5CB-4FC2-947F-97E5337CE0F3}" type="slidenum">
              <a:t>20</a:t>
            </a:fld>
            <a:endParaRPr lang="en-US"/>
          </a:p>
        </p:txBody>
      </p:sp>
      <p:sp>
        <p:nvSpPr>
          <p:cNvPr id="2" name="Tijdelijke aanduiding voor dia-afbeelding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810"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7362025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3188AA1-1085-4ACD-9093-9167A7DB23C5}" type="slidenum">
              <a:t>21</a:t>
            </a:fld>
            <a:endParaRPr lang="en-US"/>
          </a:p>
        </p:txBody>
      </p:sp>
      <p:sp>
        <p:nvSpPr>
          <p:cNvPr id="2" name="Tijdelijke aanduiding voor dia-afbeelding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810"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0177475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3188AA1-1085-4ACD-9093-9167A7DB23C5}" type="slidenum">
              <a:t>22</a:t>
            </a:fld>
            <a:endParaRPr lang="en-US"/>
          </a:p>
        </p:txBody>
      </p:sp>
      <p:sp>
        <p:nvSpPr>
          <p:cNvPr id="2" name="Tijdelijke aanduiding voor dia-afbeelding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810"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79058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871B65B7-9291-46F1-85B2-D329EFA8BEA3}" type="slidenum">
              <a:t>3</a:t>
            </a:fld>
            <a:endParaRPr lang="en-US"/>
          </a:p>
        </p:txBody>
      </p:sp>
      <p:sp>
        <p:nvSpPr>
          <p:cNvPr id="2" name="Tijdelijke aanduiding voor dia-afbeelding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810"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9554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871B65B7-9291-46F1-85B2-D329EFA8BEA3}" type="slidenum">
              <a:t>4</a:t>
            </a:fld>
            <a:endParaRPr lang="en-US"/>
          </a:p>
        </p:txBody>
      </p:sp>
      <p:sp>
        <p:nvSpPr>
          <p:cNvPr id="2" name="Tijdelijke aanduiding voor dia-afbeelding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810"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4975305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871B65B7-9291-46F1-85B2-D329EFA8BEA3}" type="slidenum">
              <a:t>5</a:t>
            </a:fld>
            <a:endParaRPr lang="en-US"/>
          </a:p>
        </p:txBody>
      </p:sp>
      <p:sp>
        <p:nvSpPr>
          <p:cNvPr id="2" name="Tijdelijke aanduiding voor dia-afbeelding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810"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2022774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871B65B7-9291-46F1-85B2-D329EFA8BEA3}" type="slidenum">
              <a:t>6</a:t>
            </a:fld>
            <a:endParaRPr lang="en-US"/>
          </a:p>
        </p:txBody>
      </p:sp>
      <p:sp>
        <p:nvSpPr>
          <p:cNvPr id="2" name="Tijdelijke aanduiding voor dia-afbeelding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810"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546627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871B65B7-9291-46F1-85B2-D329EFA8BEA3}" type="slidenum">
              <a:t>7</a:t>
            </a:fld>
            <a:endParaRPr lang="en-US"/>
          </a:p>
        </p:txBody>
      </p:sp>
      <p:sp>
        <p:nvSpPr>
          <p:cNvPr id="2" name="Tijdelijke aanduiding voor dia-afbeelding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810"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1941962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7B4895B-9304-4086-A5F6-9C57B0DCF2E3}" type="slidenum">
              <a:t>8</a:t>
            </a:fld>
            <a:endParaRPr lang="en-US"/>
          </a:p>
        </p:txBody>
      </p:sp>
      <p:sp>
        <p:nvSpPr>
          <p:cNvPr id="2" name="Tijdelijke aanduiding voor dia-afbeelding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810"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43563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5173F353-11AC-4D79-854F-1E248EB35991}" type="slidenum">
              <a:t>9</a:t>
            </a:fld>
            <a:endParaRPr lang="en-US"/>
          </a:p>
        </p:txBody>
      </p:sp>
      <p:sp>
        <p:nvSpPr>
          <p:cNvPr id="2" name="Tijdelijke aanduiding voor dia-afbeelding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810"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19072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260475" y="1236663"/>
            <a:ext cx="7559675" cy="263207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260475" y="3970338"/>
            <a:ext cx="7559675" cy="18256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37F6672-C849-4DB7-978E-85AEC5F47129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076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1506E5E-2F30-47E5-BAEA-AE5277D022E6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183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7308850" y="301625"/>
            <a:ext cx="2266950" cy="5851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53212" cy="5851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0CCF4AC-870E-449F-9AEE-18EF9396E4F7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38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260475" y="1236663"/>
            <a:ext cx="7559675" cy="263207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260475" y="3970338"/>
            <a:ext cx="7559675" cy="18256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124B80DA-83B2-4B93-9059-81ADF4A63A27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636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301F0470-5D24-4EF1-8F0B-54AF07562960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032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7388" y="1884363"/>
            <a:ext cx="8694737" cy="31448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87388" y="5059363"/>
            <a:ext cx="8694737" cy="16525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CD656B92-4719-4314-B590-8E0222D6161F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559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9287" cy="4384675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5114925" y="1768475"/>
            <a:ext cx="4460875" cy="4384675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17DDDD4F-71C2-4A1D-B06F-4CFDB5808480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412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93738" y="403225"/>
            <a:ext cx="8694737" cy="1460500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93738" y="1852613"/>
            <a:ext cx="426561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93738" y="2760663"/>
            <a:ext cx="4265612" cy="4062412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5103813" y="1852613"/>
            <a:ext cx="428466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5103813" y="2760663"/>
            <a:ext cx="4284662" cy="4062412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1C7C8FEA-15BC-491F-83C4-1083DDD82DA6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96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D110C0F3-5B36-4343-9D8B-4E9895DE5A28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096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BF80D91B-2181-46EF-BE82-432FAF75F9D8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417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D0F0A942-56AE-42FB-B9DD-2540F9309CDE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27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B2E15E2-A724-4BDB-B055-336CAB13981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441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44D878D6-8177-4236-9439-D36AE836C47F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692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0B06A8B2-4615-4964-9A3D-9C0D8F98C77D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3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7561263" y="0"/>
            <a:ext cx="2519362" cy="6153150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0" y="0"/>
            <a:ext cx="7408863" cy="6153150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E9E780-9EE5-4463-A871-83EF0EE4DEBC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94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7388" y="1884363"/>
            <a:ext cx="8694737" cy="31448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87388" y="5059363"/>
            <a:ext cx="8694737" cy="16525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CE3B79C-5D3F-4208-A006-C29959205572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871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9287" cy="4384675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5114925" y="1768475"/>
            <a:ext cx="4460875" cy="4384675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466A50F-008C-4BC1-8A9D-2F676809B86B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726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93738" y="403225"/>
            <a:ext cx="8694737" cy="1460500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93738" y="1852613"/>
            <a:ext cx="426561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93738" y="2760663"/>
            <a:ext cx="4265612" cy="4062412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5103813" y="1852613"/>
            <a:ext cx="428466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5103813" y="2760663"/>
            <a:ext cx="4284662" cy="4062412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E964A2B-859D-487A-8B9E-6F42760432BB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258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7763304-AFC4-4695-873A-12970262AB61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126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7BB83B8-582B-4D44-B57A-E658C503AC3B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025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D0E9FA2-577D-4C1D-8272-014626CC7257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480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D03DD5A-8A0B-47C3-9223-D74F1485E9F2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09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 txBox="1">
            <a:spLocks noGrp="1"/>
          </p:cNvSpPr>
          <p:nvPr>
            <p:ph type="title"/>
          </p:nvPr>
        </p:nvSpPr>
        <p:spPr>
          <a:xfrm>
            <a:off x="503999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" name="Tijdelijke aanduiding voor tekst 2"/>
          <p:cNvSpPr txBox="1">
            <a:spLocks noGrp="1"/>
          </p:cNvSpPr>
          <p:nvPr>
            <p:ph type="body" idx="1"/>
          </p:nvPr>
        </p:nvSpPr>
        <p:spPr>
          <a:xfrm>
            <a:off x="503999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2"/>
          </p:nvPr>
        </p:nvSpPr>
        <p:spPr>
          <a:xfrm>
            <a:off x="503999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3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ctr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4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r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FD497FF2-A12B-4F9E-82EE-57019B9567AA}" type="slidenum"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algn="ctr" rtl="0" hangingPunct="0">
        <a:tabLst/>
        <a:defRPr lang="en-US" sz="4400" b="0" i="0" u="none" strike="noStrike" kern="1200" cap="none">
          <a:ln>
            <a:noFill/>
          </a:ln>
          <a:latin typeface="Liberation Sans" pitchFamily="18"/>
        </a:defRPr>
      </a:lvl1pPr>
    </p:titleStyle>
    <p:bodyStyle>
      <a:lvl1pPr rtl="0" hangingPunct="0">
        <a:spcBef>
          <a:spcPts val="0"/>
        </a:spcBef>
        <a:spcAft>
          <a:spcPts val="1417"/>
        </a:spcAft>
        <a:tabLst/>
        <a:defRPr lang="en-US" sz="3200" b="0" i="0" u="none" strike="noStrike" kern="1200" cap="none">
          <a:ln>
            <a:noFill/>
          </a:ln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 txBox="1">
            <a:spLocks noGrp="1"/>
          </p:cNvSpPr>
          <p:nvPr>
            <p:ph type="title"/>
          </p:nvPr>
        </p:nvSpPr>
        <p:spPr>
          <a:xfrm>
            <a:off x="0" y="0"/>
            <a:ext cx="10080000" cy="156348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" name="Tijdelijke aanduiding voor tekst 2"/>
          <p:cNvSpPr txBox="1">
            <a:spLocks noGrp="1"/>
          </p:cNvSpPr>
          <p:nvPr>
            <p:ph type="body" idx="1"/>
          </p:nvPr>
        </p:nvSpPr>
        <p:spPr>
          <a:xfrm>
            <a:off x="503999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lvl="0"/>
            <a:r>
              <a:rPr lang="en-US"/>
              <a:t>Click to edit the outline text format</a:t>
            </a:r>
          </a:p>
          <a:p>
            <a:pPr lvl="1"/>
            <a:r>
              <a:rPr lang="en-US"/>
              <a:t>Second Outline Level</a:t>
            </a:r>
          </a:p>
          <a:p>
            <a:pPr lvl="2"/>
            <a:r>
              <a:rPr lang="en-US"/>
              <a:t>Third Outline Level</a:t>
            </a:r>
          </a:p>
          <a:p>
            <a:pPr lvl="3"/>
            <a:r>
              <a:rPr lang="en-US"/>
              <a:t>Fourth Outline Level</a:t>
            </a:r>
          </a:p>
          <a:p>
            <a:pPr lvl="4"/>
            <a:r>
              <a:rPr lang="en-US"/>
              <a:t>Fifth Outline Level</a:t>
            </a:r>
          </a:p>
          <a:p>
            <a:pPr lvl="5"/>
            <a:r>
              <a:rPr lang="en-US"/>
              <a:t>Sixth Outline Level</a:t>
            </a:r>
          </a:p>
          <a:p>
            <a:pPr lvl="6"/>
            <a:r>
              <a:rPr lang="en-US"/>
              <a:t>Seventh Outline Level</a:t>
            </a:r>
          </a:p>
        </p:txBody>
      </p:sp>
      <p:sp>
        <p:nvSpPr>
          <p:cNvPr id="4" name="Tijdelijke aanduiding voor dianummer 3"/>
          <p:cNvSpPr txBox="1">
            <a:spLocks noGrp="1"/>
          </p:cNvSpPr>
          <p:nvPr>
            <p:ph type="sldNum" sz="quarter" idx="4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r" rtl="0" hangingPunct="0">
              <a:buNone/>
              <a:tabLst/>
              <a:defRPr lang="en-US" sz="1400" kern="1200">
                <a:latin typeface="FuturaExtended" pitchFamily="34"/>
                <a:ea typeface="DejaVu Sans" pitchFamily="2"/>
                <a:cs typeface="DejaVu Sans" pitchFamily="2"/>
              </a:defRPr>
            </a:lvl1pPr>
          </a:lstStyle>
          <a:p>
            <a:pPr lvl="0"/>
            <a:fld id="{65743099-7A7A-4C7C-8A7A-D13256F6B278}" type="slidenum"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algn="ctr" rtl="0" hangingPunct="0">
        <a:tabLst/>
        <a:defRPr lang="en-US" sz="4400" b="0" i="0" u="none" strike="noStrike" kern="1200" cap="none">
          <a:ln>
            <a:noFill/>
          </a:ln>
          <a:solidFill>
            <a:srgbClr val="FFFFFF"/>
          </a:solidFill>
          <a:latin typeface="FuturaExtended" pitchFamily="34"/>
          <a:ea typeface="Microsoft YaHei" pitchFamily="2"/>
          <a:cs typeface="Mangal" pitchFamily="2"/>
        </a:defRPr>
      </a:lvl1pPr>
    </p:titleStyle>
    <p:bodyStyle>
      <a:lvl1pPr marL="0" marR="0" lvl="0" indent="0" rtl="0" hangingPunct="0">
        <a:spcBef>
          <a:spcPts val="0"/>
        </a:spcBef>
        <a:spcAft>
          <a:spcPts val="1417"/>
        </a:spcAft>
        <a:buNone/>
        <a:tabLst/>
        <a:defRPr lang="en-US" sz="3200" b="0" i="0" u="none" strike="noStrike" kern="1200" cap="none">
          <a:ln>
            <a:noFill/>
          </a:ln>
          <a:solidFill>
            <a:srgbClr val="1C1C1C"/>
          </a:solidFill>
          <a:latin typeface="FuturaExtended" pitchFamily="34"/>
          <a:ea typeface="Microsoft YaHei" pitchFamily="2"/>
          <a:cs typeface="Mangal" pitchFamily="2"/>
        </a:defRPr>
      </a:lvl1pPr>
      <a:lvl2pPr marL="0" marR="0" lvl="1" indent="0" rtl="0" hangingPunct="0">
        <a:spcBef>
          <a:spcPts val="0"/>
        </a:spcBef>
        <a:spcAft>
          <a:spcPts val="1417"/>
        </a:spcAft>
        <a:buNone/>
        <a:tabLst/>
        <a:defRPr lang="en-US" sz="3200" b="0" i="0" u="none" strike="noStrike" kern="1200" cap="none">
          <a:ln>
            <a:noFill/>
          </a:ln>
          <a:solidFill>
            <a:srgbClr val="1C1C1C"/>
          </a:solidFill>
          <a:latin typeface="FuturaExtended" pitchFamily="34"/>
          <a:ea typeface="Microsoft YaHei" pitchFamily="2"/>
          <a:cs typeface="Mangal" pitchFamily="2"/>
        </a:defRPr>
      </a:lvl2pPr>
      <a:lvl3pPr marL="0" marR="0" lvl="2" indent="0" rtl="0" hangingPunct="0">
        <a:spcBef>
          <a:spcPts val="0"/>
        </a:spcBef>
        <a:spcAft>
          <a:spcPts val="1417"/>
        </a:spcAft>
        <a:buNone/>
        <a:tabLst/>
        <a:defRPr lang="en-US" sz="3200" b="0" i="0" u="none" strike="noStrike" kern="1200" cap="none">
          <a:ln>
            <a:noFill/>
          </a:ln>
          <a:solidFill>
            <a:srgbClr val="1C1C1C"/>
          </a:solidFill>
          <a:latin typeface="FuturaExtended" pitchFamily="34"/>
          <a:ea typeface="Microsoft YaHei" pitchFamily="2"/>
          <a:cs typeface="Mangal" pitchFamily="2"/>
        </a:defRPr>
      </a:lvl3pPr>
      <a:lvl4pPr marL="0" marR="0" lvl="3" indent="0" rtl="0" hangingPunct="0">
        <a:spcBef>
          <a:spcPts val="0"/>
        </a:spcBef>
        <a:spcAft>
          <a:spcPts val="1417"/>
        </a:spcAft>
        <a:buNone/>
        <a:tabLst/>
        <a:defRPr lang="en-US" sz="3200" b="0" i="0" u="none" strike="noStrike" kern="1200" cap="none">
          <a:ln>
            <a:noFill/>
          </a:ln>
          <a:solidFill>
            <a:srgbClr val="1C1C1C"/>
          </a:solidFill>
          <a:latin typeface="FuturaExtended" pitchFamily="34"/>
          <a:ea typeface="Microsoft YaHei" pitchFamily="2"/>
          <a:cs typeface="Mangal" pitchFamily="2"/>
        </a:defRPr>
      </a:lvl4pPr>
      <a:lvl5pPr marL="0" marR="0" lvl="4" indent="0" rtl="0" hangingPunct="0">
        <a:spcBef>
          <a:spcPts val="0"/>
        </a:spcBef>
        <a:spcAft>
          <a:spcPts val="1417"/>
        </a:spcAft>
        <a:buNone/>
        <a:tabLst/>
        <a:defRPr lang="en-US" sz="3200" b="0" i="0" u="none" strike="noStrike" kern="1200" cap="none">
          <a:ln>
            <a:noFill/>
          </a:ln>
          <a:solidFill>
            <a:srgbClr val="1C1C1C"/>
          </a:solidFill>
          <a:latin typeface="FuturaExtended" pitchFamily="34"/>
          <a:ea typeface="Microsoft YaHei" pitchFamily="2"/>
          <a:cs typeface="Mangal" pitchFamily="2"/>
        </a:defRPr>
      </a:lvl5pPr>
      <a:lvl6pPr marL="0" marR="0" lvl="5" indent="0" rtl="0" hangingPunct="0">
        <a:spcBef>
          <a:spcPts val="0"/>
        </a:spcBef>
        <a:spcAft>
          <a:spcPts val="1417"/>
        </a:spcAft>
        <a:buNone/>
        <a:tabLst/>
        <a:defRPr lang="en-US" sz="3200" b="0" i="0" u="none" strike="noStrike" kern="1200" cap="none">
          <a:ln>
            <a:noFill/>
          </a:ln>
          <a:solidFill>
            <a:srgbClr val="1C1C1C"/>
          </a:solidFill>
          <a:latin typeface="FuturaExtended" pitchFamily="34"/>
          <a:ea typeface="Microsoft YaHei" pitchFamily="2"/>
          <a:cs typeface="Mangal" pitchFamily="2"/>
        </a:defRPr>
      </a:lvl6pPr>
      <a:lvl7pPr marL="0" marR="0" lvl="6" indent="0" rtl="0" hangingPunct="0">
        <a:spcBef>
          <a:spcPts val="0"/>
        </a:spcBef>
        <a:spcAft>
          <a:spcPts val="1417"/>
        </a:spcAft>
        <a:buNone/>
        <a:tabLst/>
        <a:defRPr lang="en-US" sz="3200" b="0" i="0" u="none" strike="noStrike" kern="1200" cap="none">
          <a:ln>
            <a:noFill/>
          </a:ln>
          <a:solidFill>
            <a:srgbClr val="1C1C1C"/>
          </a:solidFill>
          <a:latin typeface="FuturaExtended" pitchFamily="34"/>
          <a:ea typeface="Microsoft YaHei" pitchFamily="2"/>
          <a:cs typeface="Mangal" pitchFamily="2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9.PNG"/><Relationship Id="rId5" Type="http://schemas.openxmlformats.org/officeDocument/2006/relationships/image" Target="../media/image25.jpe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/>
          <p:cNvPicPr/>
          <p:nvPr/>
        </p:nvPicPr>
        <p:blipFill>
          <a:blip r:embed="rId3"/>
          <a:stretch>
            <a:fillRect/>
          </a:stretch>
        </p:blipFill>
        <p:spPr>
          <a:xfrm>
            <a:off x="985" y="1116000"/>
            <a:ext cx="10079640" cy="6306480"/>
          </a:xfrm>
          <a:prstGeom prst="rect">
            <a:avLst/>
          </a:prstGeom>
          <a:ln>
            <a:noFill/>
          </a:ln>
        </p:spPr>
      </p:pic>
      <p:sp>
        <p:nvSpPr>
          <p:cNvPr id="3" name="Titel 2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0080000" cy="2232000"/>
          </a:xfrm>
        </p:spPr>
        <p:txBody>
          <a:bodyPr>
            <a:spAutoFit/>
          </a:bodyPr>
          <a:lstStyle/>
          <a:p>
            <a:pPr lvl="0"/>
            <a:r>
              <a:rPr lang="en-US" sz="5400"/>
              <a:t>Data visualizations</a:t>
            </a:r>
            <a:r>
              <a:rPr lang="en-US"/>
              <a:t/>
            </a:r>
            <a:br>
              <a:rPr lang="en-US"/>
            </a:br>
            <a:r>
              <a:rPr lang="en-US"/>
              <a:t>…</a:t>
            </a:r>
            <a:r>
              <a:rPr lang="en-US" sz="3200"/>
              <a:t> for the curious</a:t>
            </a:r>
          </a:p>
        </p:txBody>
      </p:sp>
      <p:sp>
        <p:nvSpPr>
          <p:cNvPr id="4" name="Titel 3"/>
          <p:cNvSpPr txBox="1">
            <a:spLocks noGrp="1"/>
          </p:cNvSpPr>
          <p:nvPr>
            <p:ph type="title" idx="4294967295"/>
          </p:nvPr>
        </p:nvSpPr>
        <p:spPr>
          <a:xfrm>
            <a:off x="-360" y="6840360"/>
            <a:ext cx="10080000" cy="791640"/>
          </a:xfrm>
        </p:spPr>
        <p:txBody>
          <a:bodyPr>
            <a:spAutoFit/>
          </a:bodyPr>
          <a:lstStyle/>
          <a:p>
            <a:pPr lvl="0"/>
            <a:r>
              <a:rPr lang="en-US" sz="2400"/>
              <a:t>Group1:  Bruno Chevalier  Gilles Vandewiele  Pieter Stroobant  Karel Serruys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 smtClean="0"/>
              <a:t>App: Data </a:t>
            </a:r>
            <a:r>
              <a:rPr lang="en-US" dirty="0"/>
              <a:t>compression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049" y="1563480"/>
            <a:ext cx="8989901" cy="5996195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2038351" y="7114143"/>
            <a:ext cx="14478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nl-BE" dirty="0" smtClean="0"/>
              <a:t>KMI</a:t>
            </a:r>
            <a:endParaRPr lang="nl-BE" dirty="0"/>
          </a:p>
        </p:txBody>
      </p:sp>
      <p:sp>
        <p:nvSpPr>
          <p:cNvPr id="6" name="Tekstvak 5"/>
          <p:cNvSpPr txBox="1"/>
          <p:nvPr/>
        </p:nvSpPr>
        <p:spPr>
          <a:xfrm>
            <a:off x="4743451" y="7114143"/>
            <a:ext cx="14478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nl-BE" dirty="0" smtClean="0"/>
              <a:t>AIFW</a:t>
            </a:r>
            <a:endParaRPr lang="nl-BE" dirty="0"/>
          </a:p>
        </p:txBody>
      </p:sp>
      <p:sp>
        <p:nvSpPr>
          <p:cNvPr id="7" name="Tekstvak 6"/>
          <p:cNvSpPr txBox="1"/>
          <p:nvPr/>
        </p:nvSpPr>
        <p:spPr>
          <a:xfrm>
            <a:off x="7277101" y="7114143"/>
            <a:ext cx="14478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nl-BE" dirty="0" err="1" smtClean="0"/>
              <a:t>Buoy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950273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 smtClean="0"/>
              <a:t>App: Geocoding</a:t>
            </a:r>
            <a:endParaRPr lang="en-US" dirty="0"/>
          </a:p>
        </p:txBody>
      </p:sp>
      <p:sp>
        <p:nvSpPr>
          <p:cNvPr id="4" name="Tekstvak 3"/>
          <p:cNvSpPr txBox="1"/>
          <p:nvPr/>
        </p:nvSpPr>
        <p:spPr>
          <a:xfrm>
            <a:off x="330840" y="1969698"/>
            <a:ext cx="9418320" cy="591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200" i="0" u="none" strike="noStrike" kern="1200" cap="none" dirty="0">
                <a:ln>
                  <a:noFill/>
                </a:ln>
                <a:ea typeface="Droid Sans Fallback" pitchFamily="2"/>
                <a:cs typeface="FreeSans" pitchFamily="2"/>
              </a:rPr>
              <a:t>A12 </a:t>
            </a:r>
            <a:r>
              <a:rPr lang="en-US" sz="3200" dirty="0" smtClean="0">
                <a:ea typeface="Droid Sans Fallback" pitchFamily="2"/>
                <a:cs typeface="FreeSans" pitchFamily="2"/>
              </a:rPr>
              <a:t>van </a:t>
            </a:r>
            <a:r>
              <a:rPr lang="en-US" sz="3200" i="0" u="none" strike="noStrike" kern="1200" cap="none" dirty="0" err="1" smtClean="0">
                <a:ln>
                  <a:noFill/>
                </a:ln>
                <a:ea typeface="Droid Sans Fallback" pitchFamily="2"/>
                <a:cs typeface="FreeSans" pitchFamily="2"/>
              </a:rPr>
              <a:t>Laken</a:t>
            </a:r>
            <a:r>
              <a:rPr lang="en-US" sz="3200" i="0" u="none" strike="noStrike" kern="1200" cap="none" dirty="0" smtClean="0">
                <a:ln>
                  <a:noFill/>
                </a:ln>
                <a:ea typeface="Droid Sans Fallback" pitchFamily="2"/>
                <a:cs typeface="FreeSans" pitchFamily="2"/>
              </a:rPr>
              <a:t> </a:t>
            </a:r>
            <a:r>
              <a:rPr lang="en-US" sz="3200" i="0" u="none" strike="noStrike" kern="1200" cap="none" dirty="0" err="1">
                <a:ln>
                  <a:noFill/>
                </a:ln>
                <a:ea typeface="Droid Sans Fallback" pitchFamily="2"/>
                <a:cs typeface="FreeSans" pitchFamily="2"/>
              </a:rPr>
              <a:t>naar</a:t>
            </a:r>
            <a:r>
              <a:rPr lang="en-US" sz="3200" i="0" u="none" strike="noStrike" kern="1200" cap="none" dirty="0">
                <a:ln>
                  <a:noFill/>
                </a:ln>
                <a:ea typeface="Droid Sans Fallback" pitchFamily="2"/>
                <a:cs typeface="FreeSans" pitchFamily="2"/>
              </a:rPr>
              <a:t> </a:t>
            </a:r>
            <a:r>
              <a:rPr lang="en-US" sz="3200" i="0" u="none" strike="noStrike" kern="1200" cap="none" dirty="0" err="1" smtClean="0">
                <a:ln>
                  <a:noFill/>
                </a:ln>
                <a:ea typeface="Droid Sans Fallback" pitchFamily="2"/>
                <a:cs typeface="FreeSans" pitchFamily="2"/>
              </a:rPr>
              <a:t>Antwerpen-Zuid</a:t>
            </a:r>
            <a:endParaRPr lang="en-US" sz="3200" i="0" u="none" strike="noStrike" kern="1200" cap="none" dirty="0">
              <a:ln>
                <a:noFill/>
              </a:ln>
              <a:ea typeface="Droid Sans Fallback" pitchFamily="2"/>
              <a:cs typeface="FreeSans" pitchFamily="2"/>
            </a:endParaRPr>
          </a:p>
        </p:txBody>
      </p:sp>
      <p:sp>
        <p:nvSpPr>
          <p:cNvPr id="5" name="Vrije vorm 4"/>
          <p:cNvSpPr/>
          <p:nvPr/>
        </p:nvSpPr>
        <p:spPr>
          <a:xfrm rot="5400000">
            <a:off x="4774941" y="2919170"/>
            <a:ext cx="687588" cy="457200"/>
          </a:xfrm>
          <a:custGeom>
            <a:avLst>
              <a:gd name="f0" fmla="val 162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21600"/>
              <a:gd name="f10" fmla="pin 0 f1 10800"/>
              <a:gd name="f11" fmla="val f10"/>
              <a:gd name="f12" fmla="val f9"/>
              <a:gd name="f13" fmla="+- 21600 0 f10"/>
              <a:gd name="f14" fmla="*/ f9 f7 1"/>
              <a:gd name="f15" fmla="*/ f10 f8 1"/>
              <a:gd name="f16" fmla="*/ 0 f7 1"/>
              <a:gd name="f17" fmla="+- 21600 0 f12"/>
              <a:gd name="f18" fmla="*/ f13 f8 1"/>
              <a:gd name="f19" fmla="*/ f11 f8 1"/>
              <a:gd name="f20" fmla="*/ f17 f11 1"/>
              <a:gd name="f21" fmla="*/ f20 1 10800"/>
              <a:gd name="f22" fmla="+- f12 f21 0"/>
              <a:gd name="f23" fmla="*/ f22 f7 1"/>
            </a:gdLst>
            <a:ahLst>
              <a:ahXY gdRefX="f0" minX="f4" maxX="f5" gdRefY="f1" minY="f4" maxY="f6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6" t="f19" r="f23" b="f18"/>
            <a:pathLst>
              <a:path w="21600" h="21600">
                <a:moveTo>
                  <a:pt x="f4" y="f11"/>
                </a:moveTo>
                <a:lnTo>
                  <a:pt x="f12" y="f11"/>
                </a:lnTo>
                <a:lnTo>
                  <a:pt x="f12" y="f4"/>
                </a:lnTo>
                <a:lnTo>
                  <a:pt x="f5" y="f6"/>
                </a:lnTo>
                <a:lnTo>
                  <a:pt x="f12" y="f5"/>
                </a:lnTo>
                <a:lnTo>
                  <a:pt x="f12" y="f13"/>
                </a:lnTo>
                <a:lnTo>
                  <a:pt x="f4" y="f13"/>
                </a:lnTo>
                <a:close/>
              </a:path>
            </a:pathLst>
          </a:custGeom>
          <a:solidFill>
            <a:srgbClr val="92D050"/>
          </a:solidFill>
          <a:ln w="0">
            <a:solidFill>
              <a:srgbClr val="92D05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pic>
        <p:nvPicPr>
          <p:cNvPr id="7" name="Afbeelding 6"/>
          <p:cNvPicPr/>
          <p:nvPr/>
        </p:nvPicPr>
        <p:blipFill>
          <a:blip r:embed="rId3"/>
          <a:stretch>
            <a:fillRect/>
          </a:stretch>
        </p:blipFill>
        <p:spPr>
          <a:xfrm>
            <a:off x="1795785" y="3763103"/>
            <a:ext cx="6488430" cy="3714611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 smtClean="0"/>
              <a:t>App: Geocoding</a:t>
            </a:r>
            <a:endParaRPr lang="en-US" dirty="0"/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59236"/>
            <a:ext cx="10107170" cy="382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563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 smtClean="0"/>
              <a:t>App: Client-side</a:t>
            </a:r>
            <a:endParaRPr lang="en-US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550" y="4374270"/>
            <a:ext cx="2528911" cy="713113"/>
          </a:xfrm>
          <a:prstGeom prst="rect">
            <a:avLst/>
          </a:prstGeom>
        </p:spPr>
      </p:pic>
      <p:graphicFrame>
        <p:nvGraphicFramePr>
          <p:cNvPr id="8" name="Tabel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1551217"/>
              </p:ext>
            </p:extLst>
          </p:nvPr>
        </p:nvGraphicFramePr>
        <p:xfrm>
          <a:off x="3808941" y="2505473"/>
          <a:ext cx="1558395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9465"/>
                <a:gridCol w="519465"/>
                <a:gridCol w="519465"/>
              </a:tblGrid>
              <a:tr h="304425">
                <a:tc>
                  <a:txBody>
                    <a:bodyPr/>
                    <a:lstStyle/>
                    <a:p>
                      <a:endParaRPr lang="nl-BE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nl-BE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BE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</a:tr>
              <a:tr h="304425">
                <a:tc>
                  <a:txBody>
                    <a:bodyPr/>
                    <a:lstStyle/>
                    <a:p>
                      <a:endParaRPr lang="nl-BE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BE" dirty="0"/>
                    </a:p>
                  </a:txBody>
                  <a:tcPr/>
                </a:tc>
              </a:tr>
              <a:tr h="304425">
                <a:tc>
                  <a:txBody>
                    <a:bodyPr/>
                    <a:lstStyle/>
                    <a:p>
                      <a:endParaRPr lang="nl-BE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BE" dirty="0"/>
                    </a:p>
                  </a:txBody>
                  <a:tcPr/>
                </a:tc>
              </a:tr>
              <a:tr h="304425">
                <a:tc>
                  <a:txBody>
                    <a:bodyPr/>
                    <a:lstStyle/>
                    <a:p>
                      <a:endParaRPr lang="nl-BE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BE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9" name="Afbeelding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006" y="2996841"/>
            <a:ext cx="865188" cy="865188"/>
          </a:xfrm>
          <a:prstGeom prst="rect">
            <a:avLst/>
          </a:prstGeom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2900" y="1593356"/>
            <a:ext cx="1368425" cy="769640"/>
          </a:xfrm>
          <a:prstGeom prst="rect">
            <a:avLst/>
          </a:prstGeom>
        </p:spPr>
      </p:pic>
      <p:pic>
        <p:nvPicPr>
          <p:cNvPr id="11" name="Afbeelding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300" y="5599624"/>
            <a:ext cx="3099735" cy="1840055"/>
          </a:xfrm>
          <a:prstGeom prst="rect">
            <a:avLst/>
          </a:prstGeom>
        </p:spPr>
      </p:pic>
      <p:cxnSp>
        <p:nvCxnSpPr>
          <p:cNvPr id="13" name="Rechte verbindingslijn met pijl 12"/>
          <p:cNvCxnSpPr/>
          <p:nvPr/>
        </p:nvCxnSpPr>
        <p:spPr>
          <a:xfrm>
            <a:off x="4545012" y="4262473"/>
            <a:ext cx="0" cy="107526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chte verbindingslijn met pijl 13"/>
          <p:cNvCxnSpPr/>
          <p:nvPr/>
        </p:nvCxnSpPr>
        <p:spPr>
          <a:xfrm>
            <a:off x="3630612" y="2891800"/>
            <a:ext cx="0" cy="1075269"/>
          </a:xfrm>
          <a:prstGeom prst="straightConnector1">
            <a:avLst/>
          </a:prstGeom>
          <a:ln w="38100">
            <a:solidFill>
              <a:schemeClr val="accent1">
                <a:lumMod val="5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met pijl 14"/>
          <p:cNvCxnSpPr/>
          <p:nvPr/>
        </p:nvCxnSpPr>
        <p:spPr>
          <a:xfrm flipH="1" flipV="1">
            <a:off x="4325312" y="2392872"/>
            <a:ext cx="1008688" cy="12683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2268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 smtClean="0"/>
              <a:t>App: Constraints</a:t>
            </a:r>
            <a:endParaRPr lang="en-US" dirty="0"/>
          </a:p>
        </p:txBody>
      </p:sp>
      <p:graphicFrame>
        <p:nvGraphicFramePr>
          <p:cNvPr id="8" name="Tabel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7563087"/>
              </p:ext>
            </p:extLst>
          </p:nvPr>
        </p:nvGraphicFramePr>
        <p:xfrm>
          <a:off x="6234641" y="3465711"/>
          <a:ext cx="1558395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9465"/>
                <a:gridCol w="519465"/>
                <a:gridCol w="519465"/>
              </a:tblGrid>
              <a:tr h="304425">
                <a:tc>
                  <a:txBody>
                    <a:bodyPr/>
                    <a:lstStyle/>
                    <a:p>
                      <a:endParaRPr lang="nl-BE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nl-BE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BE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</a:tr>
              <a:tr h="304425">
                <a:tc>
                  <a:txBody>
                    <a:bodyPr/>
                    <a:lstStyle/>
                    <a:p>
                      <a:endParaRPr lang="nl-BE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BE" dirty="0"/>
                    </a:p>
                  </a:txBody>
                  <a:tcPr/>
                </a:tc>
              </a:tr>
              <a:tr h="304425">
                <a:tc>
                  <a:txBody>
                    <a:bodyPr/>
                    <a:lstStyle/>
                    <a:p>
                      <a:endParaRPr lang="nl-BE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BE" dirty="0"/>
                    </a:p>
                  </a:txBody>
                  <a:tcPr/>
                </a:tc>
              </a:tr>
              <a:tr h="304425">
                <a:tc>
                  <a:txBody>
                    <a:bodyPr/>
                    <a:lstStyle/>
                    <a:p>
                      <a:endParaRPr lang="nl-BE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BE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9" name="Afbeelding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4606" y="4001887"/>
            <a:ext cx="865188" cy="865188"/>
          </a:xfrm>
          <a:prstGeom prst="rect">
            <a:avLst/>
          </a:prstGeom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800" y="2553594"/>
            <a:ext cx="1368425" cy="769640"/>
          </a:xfrm>
          <a:prstGeom prst="rect">
            <a:avLst/>
          </a:prstGeom>
        </p:spPr>
      </p:pic>
      <p:cxnSp>
        <p:nvCxnSpPr>
          <p:cNvPr id="12" name="Rechte verbindingslijn met pijl 11"/>
          <p:cNvCxnSpPr/>
          <p:nvPr/>
        </p:nvCxnSpPr>
        <p:spPr>
          <a:xfrm flipH="1" flipV="1">
            <a:off x="6707668" y="5232711"/>
            <a:ext cx="1064732" cy="8716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4"/>
          <p:cNvCxnSpPr/>
          <p:nvPr/>
        </p:nvCxnSpPr>
        <p:spPr>
          <a:xfrm>
            <a:off x="6654800" y="5115716"/>
            <a:ext cx="0" cy="25142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chte verbindingslijn 13"/>
          <p:cNvCxnSpPr/>
          <p:nvPr/>
        </p:nvCxnSpPr>
        <p:spPr>
          <a:xfrm>
            <a:off x="7870825" y="5115716"/>
            <a:ext cx="0" cy="25142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kstvak 14"/>
          <p:cNvSpPr txBox="1"/>
          <p:nvPr/>
        </p:nvSpPr>
        <p:spPr>
          <a:xfrm>
            <a:off x="5738884" y="5629186"/>
            <a:ext cx="29462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200" dirty="0" err="1" smtClean="0"/>
              <a:t>Fixed</a:t>
            </a:r>
            <a:r>
              <a:rPr lang="nl-BE" sz="3200" dirty="0" smtClean="0"/>
              <a:t> # </a:t>
            </a:r>
            <a:r>
              <a:rPr lang="nl-BE" sz="3200" dirty="0" err="1" smtClean="0"/>
              <a:t>locations</a:t>
            </a:r>
            <a:endParaRPr lang="nl-BE" sz="3200" dirty="0"/>
          </a:p>
        </p:txBody>
      </p:sp>
      <p:cxnSp>
        <p:nvCxnSpPr>
          <p:cNvPr id="16" name="Rechte verbindingslijn met pijl 15"/>
          <p:cNvCxnSpPr/>
          <p:nvPr/>
        </p:nvCxnSpPr>
        <p:spPr>
          <a:xfrm>
            <a:off x="3958697" y="4434481"/>
            <a:ext cx="774700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kstvak 19"/>
              <p:cNvSpPr txBox="1"/>
              <p:nvPr/>
            </p:nvSpPr>
            <p:spPr>
              <a:xfrm>
                <a:off x="883135" y="3905401"/>
                <a:ext cx="2889958" cy="9616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BE" sz="3200" dirty="0" smtClean="0"/>
                  <a:t>Frequency &gt;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nl-BE" sz="3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nl-BE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nl-BE" sz="3600" b="0" i="0" smtClean="0">
                            <a:latin typeface="Cambria Math" panose="02040503050406030204" pitchFamily="18" charset="0"/>
                          </a:rPr>
                          <m:t>day</m:t>
                        </m:r>
                      </m:den>
                    </m:f>
                  </m:oMath>
                </a14:m>
                <a:endParaRPr lang="nl-BE" sz="3600" dirty="0" smtClean="0"/>
              </a:p>
            </p:txBody>
          </p:sp>
        </mc:Choice>
        <mc:Fallback xmlns="">
          <p:sp>
            <p:nvSpPr>
              <p:cNvPr id="20" name="Tekstvak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3135" y="3905401"/>
                <a:ext cx="2889958" cy="961674"/>
              </a:xfrm>
              <a:prstGeom prst="rect">
                <a:avLst/>
              </a:prstGeom>
              <a:blipFill rotWithShape="0">
                <a:blip r:embed="rId5"/>
                <a:stretch>
                  <a:fillRect l="-5485" b="-637"/>
                </a:stretch>
              </a:blipFill>
            </p:spPr>
            <p:txBody>
              <a:bodyPr/>
              <a:lstStyle/>
              <a:p>
                <a:r>
                  <a:rPr lang="nl-B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65454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Development progress</a:t>
            </a:r>
          </a:p>
        </p:txBody>
      </p:sp>
      <p:graphicFrame>
        <p:nvGraphicFramePr>
          <p:cNvPr id="3" name="Tijdelijke aanduiding voor tabel 2"/>
          <p:cNvGraphicFramePr>
            <a:graphicFrameLocks noGrp="1"/>
          </p:cNvGraphicFramePr>
          <p:nvPr>
            <p:ph type="tbl" idx="4294967295"/>
            <p:extLst>
              <p:ext uri="{D42A27DB-BD31-4B8C-83A1-F6EECF244321}">
                <p14:modId xmlns:p14="http://schemas.microsoft.com/office/powerpoint/2010/main" val="72386472"/>
              </p:ext>
            </p:extLst>
          </p:nvPr>
        </p:nvGraphicFramePr>
        <p:xfrm>
          <a:off x="91440" y="1769040"/>
          <a:ext cx="9875159" cy="5637600"/>
        </p:xfrm>
        <a:graphic>
          <a:graphicData uri="http://schemas.openxmlformats.org/drawingml/2006/table">
            <a:tbl>
              <a:tblPr firstRow="1" bandRow="1"/>
              <a:tblGrid>
                <a:gridCol w="4937039"/>
                <a:gridCol w="4938120"/>
              </a:tblGrid>
              <a:tr h="939600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b="1"/>
                      </a:pPr>
                      <a:r>
                        <a:rPr lang="en-US" sz="180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Phase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b="1"/>
                      </a:pPr>
                      <a:r>
                        <a:rPr lang="en-US" sz="18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Progress</a:t>
                      </a:r>
                    </a:p>
                  </a:txBody>
                  <a:tcPr/>
                </a:tc>
              </a:tr>
              <a:tr h="939600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800">
                          <a:latin typeface="Liberation Sans" pitchFamily="34"/>
                        </a:defRPr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34"/>
                          <a:ea typeface="Droid Sans Fallback" pitchFamily="2"/>
                          <a:cs typeface="FreeSans" pitchFamily="2"/>
                        </a:rPr>
                        <a:t>Phase 1: conceptual</a:t>
                      </a:r>
                    </a:p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800">
                          <a:latin typeface="Liberation Sans" pitchFamily="34"/>
                        </a:defRPr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34"/>
                          <a:ea typeface="Droid Sans Fallback" pitchFamily="2"/>
                          <a:cs typeface="FreeSans" pitchFamily="2"/>
                        </a:rPr>
                        <a:t>13/02/2015 - 26/02/1015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StarSymbol"/>
                        <a:buChar char="•"/>
                        <a:tabLst/>
                      </a:pPr>
                      <a:r>
                        <a:rPr lang="en-US" sz="1800" b="0" i="0" u="none" strike="noStrike" kern="1200" cap="none" dirty="0" smtClean="0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Get</a:t>
                      </a:r>
                      <a:r>
                        <a:rPr lang="en-US" sz="1800" b="0" i="0" u="none" strike="noStrike" kern="1200" cap="none" dirty="0" smtClean="0">
                          <a:ln>
                            <a:noFill/>
                          </a:ln>
                          <a:latin typeface="+mn-lt"/>
                          <a:ea typeface="Droid Sans Fallback" pitchFamily="2"/>
                          <a:cs typeface="FreeSans" pitchFamily="2"/>
                        </a:rPr>
                        <a:t> to know the project</a:t>
                      </a:r>
                    </a:p>
                    <a:p>
                      <a:pPr marL="0" marR="0" lvl="0" indent="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StarSymbol"/>
                        <a:buChar char="•"/>
                        <a:tabLst/>
                      </a:pPr>
                      <a:r>
                        <a:rPr lang="en-US" sz="1800" b="0" i="0" u="none" strike="noStrike" kern="1200" cap="none" dirty="0" smtClean="0">
                          <a:ln>
                            <a:noFill/>
                          </a:ln>
                          <a:latin typeface="+mn-lt"/>
                          <a:ea typeface="Droid Sans Fallback" pitchFamily="2"/>
                          <a:cs typeface="FreeSans" pitchFamily="2"/>
                        </a:rPr>
                        <a:t>First version of architecture</a:t>
                      </a:r>
                    </a:p>
                    <a:p>
                      <a:pPr marL="0" marR="0" lvl="0" indent="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StarSymbol"/>
                        <a:buChar char="•"/>
                        <a:tabLst/>
                      </a:pPr>
                      <a:r>
                        <a:rPr lang="en-US" sz="1800" b="0" i="0" u="none" strike="noStrike" kern="1200" cap="none" dirty="0" smtClean="0">
                          <a:ln>
                            <a:noFill/>
                          </a:ln>
                          <a:latin typeface="+mn-lt"/>
                          <a:ea typeface="Droid Sans Fallback" pitchFamily="2"/>
                          <a:cs typeface="FreeSans" pitchFamily="2"/>
                        </a:rPr>
                        <a:t>Non-generic server script</a:t>
                      </a:r>
                      <a:endParaRPr lang="en-US" sz="1800" b="0" i="0" u="none" strike="noStrike" kern="1200" cap="none" dirty="0">
                        <a:ln>
                          <a:noFill/>
                        </a:ln>
                        <a:latin typeface="+mn-lt"/>
                        <a:ea typeface="Droid Sans Fallback" pitchFamily="2"/>
                        <a:cs typeface="FreeSans" pitchFamily="2"/>
                      </a:endParaRPr>
                    </a:p>
                  </a:txBody>
                  <a:tcPr/>
                </a:tc>
              </a:tr>
              <a:tr h="939600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800">
                          <a:latin typeface="Liberation Sans" pitchFamily="34"/>
                        </a:defRPr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34"/>
                          <a:ea typeface="Droid Sans Fallback" pitchFamily="2"/>
                          <a:cs typeface="FreeSans" pitchFamily="2"/>
                        </a:rPr>
                        <a:t>Phase 2: design</a:t>
                      </a:r>
                    </a:p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800">
                          <a:latin typeface="Liberation Sans" pitchFamily="34"/>
                        </a:defRPr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34"/>
                          <a:ea typeface="Droid Sans Fallback" pitchFamily="2"/>
                          <a:cs typeface="FreeSans" pitchFamily="2"/>
                        </a:rPr>
                        <a:t>26/02/2015 - 12/03/1015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StarSymbol"/>
                        <a:buChar char="•"/>
                        <a:tabLst/>
                      </a:pPr>
                      <a:r>
                        <a:rPr lang="en-US" sz="18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UML class &amp; sequence diagrams</a:t>
                      </a:r>
                    </a:p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StarSymbol"/>
                        <a:buChar char="•"/>
                        <a:tabLst/>
                      </a:pPr>
                      <a:r>
                        <a:rPr lang="en-US" sz="18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Generic server script to cleanse data</a:t>
                      </a:r>
                    </a:p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StarSymbol"/>
                        <a:buChar char="•"/>
                        <a:tabLst/>
                      </a:pPr>
                      <a:r>
                        <a:rPr lang="en-US" sz="18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Research done about frameworks &amp; libs</a:t>
                      </a:r>
                    </a:p>
                  </a:txBody>
                  <a:tcPr/>
                </a:tc>
              </a:tr>
              <a:tr h="939600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800">
                          <a:latin typeface="Liberation Sans" pitchFamily="34"/>
                        </a:defRPr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34"/>
                          <a:ea typeface="Droid Sans Fallback" pitchFamily="2"/>
                          <a:cs typeface="FreeSans" pitchFamily="2"/>
                        </a:rPr>
                        <a:t>Phase 3: development I</a:t>
                      </a:r>
                    </a:p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800">
                          <a:latin typeface="Liberation Sans" pitchFamily="34"/>
                        </a:defRPr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34"/>
                          <a:ea typeface="Droid Sans Fallback" pitchFamily="2"/>
                          <a:cs typeface="FreeSans" pitchFamily="2"/>
                        </a:rPr>
                        <a:t>12/03/2015 - 26/03/1015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StarSymbol"/>
                        <a:buChar char="•"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Homepage</a:t>
                      </a:r>
                    </a:p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StarSymbol"/>
                        <a:buChar char="•"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First version of start_screen</a:t>
                      </a:r>
                    </a:p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StarSymbol"/>
                        <a:buChar char="•"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Generic server script that compresses data</a:t>
                      </a:r>
                    </a:p>
                  </a:txBody>
                  <a:tcPr/>
                </a:tc>
              </a:tr>
              <a:tr h="939600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800">
                          <a:latin typeface="Liberation Sans" pitchFamily="34"/>
                        </a:defRPr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34"/>
                          <a:ea typeface="Droid Sans Fallback" pitchFamily="2"/>
                          <a:cs typeface="FreeSans" pitchFamily="2"/>
                        </a:rPr>
                        <a:t>Phase 4: development II</a:t>
                      </a:r>
                    </a:p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800">
                          <a:latin typeface="Liberation Sans" pitchFamily="34"/>
                        </a:defRPr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34"/>
                          <a:ea typeface="Droid Sans Fallback" pitchFamily="2"/>
                          <a:cs typeface="FreeSans" pitchFamily="2"/>
                        </a:rPr>
                        <a:t>26/03/2015 - 30/04/1015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StarSymbol"/>
                        <a:buChar char="•"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First visualizations (Map &amp; calendar)</a:t>
                      </a:r>
                    </a:p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StarSymbol"/>
                        <a:buChar char="•"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User can add own files</a:t>
                      </a:r>
                    </a:p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StarSymbol"/>
                        <a:buChar char="•"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Finalization of script</a:t>
                      </a:r>
                    </a:p>
                  </a:txBody>
                  <a:tcPr/>
                </a:tc>
              </a:tr>
              <a:tr h="939600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800">
                          <a:latin typeface="Liberation Sans" pitchFamily="34"/>
                        </a:defRPr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34"/>
                          <a:ea typeface="Droid Sans Fallback" pitchFamily="2"/>
                          <a:cs typeface="FreeSans" pitchFamily="2"/>
                        </a:rPr>
                        <a:t>Phase 5: finalization</a:t>
                      </a:r>
                    </a:p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800">
                          <a:latin typeface="Liberation Sans" pitchFamily="34"/>
                        </a:defRPr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34"/>
                          <a:ea typeface="Droid Sans Fallback" pitchFamily="2"/>
                          <a:cs typeface="FreeSans" pitchFamily="2"/>
                        </a:rPr>
                        <a:t>30/04/2015 - 14/05/2015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StarSymbol"/>
                        <a:buChar char="•"/>
                        <a:tabLst/>
                      </a:pPr>
                      <a:r>
                        <a:rPr lang="en-US" sz="18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Final visualizations</a:t>
                      </a:r>
                    </a:p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StarSymbol"/>
                        <a:buChar char="•"/>
                        <a:tabLst/>
                      </a:pPr>
                      <a:r>
                        <a:rPr lang="en-US" sz="18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Code documentation &amp; cleanup</a:t>
                      </a:r>
                    </a:p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StarSymbol"/>
                        <a:buChar char="•"/>
                        <a:tabLst/>
                      </a:pPr>
                      <a:r>
                        <a:rPr lang="en-US" sz="18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Wiki, progress report &amp; final presentation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Responsibilities</a:t>
            </a:r>
          </a:p>
        </p:txBody>
      </p:sp>
      <p:graphicFrame>
        <p:nvGraphicFramePr>
          <p:cNvPr id="3" name="Tijdelijke aanduiding voor tabel 2"/>
          <p:cNvGraphicFramePr>
            <a:graphicFrameLocks noGrp="1"/>
          </p:cNvGraphicFramePr>
          <p:nvPr>
            <p:ph type="tbl" idx="4294967295"/>
          </p:nvPr>
        </p:nvGraphicFramePr>
        <p:xfrm>
          <a:off x="96120" y="1595880"/>
          <a:ext cx="9875518" cy="5776200"/>
        </p:xfrm>
        <a:graphic>
          <a:graphicData uri="http://schemas.openxmlformats.org/drawingml/2006/table">
            <a:tbl>
              <a:tblPr firstRow="1" bandRow="1"/>
              <a:tblGrid>
                <a:gridCol w="4937039"/>
                <a:gridCol w="4938479"/>
              </a:tblGrid>
              <a:tr h="412920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b="1"/>
                      </a:pPr>
                      <a:r>
                        <a:rPr lang="en-US" sz="18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Responsibility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b="1"/>
                      </a:pPr>
                      <a:r>
                        <a:rPr lang="en-US" sz="18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Assigned to</a:t>
                      </a:r>
                    </a:p>
                  </a:txBody>
                  <a:tcPr/>
                </a:tc>
              </a:tr>
              <a:tr h="41292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Communication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Gilles</a:t>
                      </a:r>
                    </a:p>
                  </a:txBody>
                  <a:tcPr/>
                </a:tc>
              </a:tr>
              <a:tr h="41292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Architecture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Pieter &amp; Gilles</a:t>
                      </a:r>
                    </a:p>
                  </a:txBody>
                  <a:tcPr/>
                </a:tc>
              </a:tr>
              <a:tr h="41292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Server-side script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Karel &amp; Pieter</a:t>
                      </a:r>
                    </a:p>
                  </a:txBody>
                  <a:tcPr/>
                </a:tc>
              </a:tr>
              <a:tr h="41292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Framework set-up &amp; support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Bruno</a:t>
                      </a:r>
                    </a:p>
                  </a:txBody>
                  <a:tcPr/>
                </a:tc>
              </a:tr>
              <a:tr h="41292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Start screen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Gilles</a:t>
                      </a:r>
                    </a:p>
                  </a:txBody>
                  <a:tcPr/>
                </a:tc>
              </a:tr>
              <a:tr h="41292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Calendar visualization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Bruno &amp; Gilles</a:t>
                      </a:r>
                    </a:p>
                  </a:txBody>
                  <a:tcPr/>
                </a:tc>
              </a:tr>
              <a:tr h="41292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Piechart visualization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Bruno</a:t>
                      </a:r>
                    </a:p>
                  </a:txBody>
                  <a:tcPr/>
                </a:tc>
              </a:tr>
              <a:tr h="41292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Multiline chart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Karel</a:t>
                      </a:r>
                    </a:p>
                  </a:txBody>
                  <a:tcPr/>
                </a:tc>
              </a:tr>
              <a:tr h="41292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Line chart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Gilles</a:t>
                      </a:r>
                    </a:p>
                  </a:txBody>
                  <a:tcPr/>
                </a:tc>
              </a:tr>
              <a:tr h="41292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Bar chart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Karel</a:t>
                      </a:r>
                    </a:p>
                  </a:txBody>
                  <a:tcPr/>
                </a:tc>
              </a:tr>
              <a:tr h="41292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Map + timebar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Karel</a:t>
                      </a:r>
                    </a:p>
                  </a:txBody>
                  <a:tcPr/>
                </a:tc>
              </a:tr>
              <a:tr h="41292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Data Service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Karel, Pieter &amp; Gilles</a:t>
                      </a:r>
                    </a:p>
                  </a:txBody>
                  <a:tcPr/>
                </a:tc>
              </a:tr>
              <a:tr h="40824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Progress reports + documentation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Everyone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0080000" cy="7772400"/>
          </a:xfrm>
        </p:spPr>
        <p:txBody>
          <a:bodyPr/>
          <a:lstStyle/>
          <a:p>
            <a:pPr lvl="0"/>
            <a:r>
              <a:rPr lang="en-US"/>
              <a:t>DEMO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 smtClean="0"/>
              <a:t>Hottest day of 2014</a:t>
            </a:r>
            <a:endParaRPr lang="en-US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86" y="1563480"/>
            <a:ext cx="9829828" cy="5996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40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/>
              <a:t>Let's go to the beach!</a:t>
            </a: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5879"/>
            <a:ext cx="10080000" cy="569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822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0080000" cy="1816608"/>
          </a:xfrm>
        </p:spPr>
        <p:txBody>
          <a:bodyPr/>
          <a:lstStyle/>
          <a:p>
            <a:pPr lvl="0"/>
            <a:r>
              <a:rPr lang="en-US" dirty="0" smtClean="0"/>
              <a:t>Overview</a:t>
            </a:r>
            <a:endParaRPr lang="en-US" sz="3600" dirty="0"/>
          </a:p>
        </p:txBody>
      </p:sp>
      <p:sp>
        <p:nvSpPr>
          <p:cNvPr id="5" name="Tekstvak 4"/>
          <p:cNvSpPr txBox="1"/>
          <p:nvPr/>
        </p:nvSpPr>
        <p:spPr>
          <a:xfrm>
            <a:off x="476250" y="2883840"/>
            <a:ext cx="949007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3600" dirty="0" smtClean="0">
                <a:ea typeface="Droid Sans Fallback" pitchFamily="2"/>
                <a:cs typeface="FreeSans" pitchFamily="2"/>
              </a:rPr>
              <a:t>Context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3600" dirty="0" smtClean="0">
                <a:ea typeface="Droid Sans Fallback" pitchFamily="2"/>
                <a:cs typeface="FreeSans" pitchFamily="2"/>
              </a:rPr>
              <a:t>Scope</a:t>
            </a:r>
            <a:endParaRPr lang="en-US" sz="36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3600" dirty="0" smtClean="0">
                <a:ea typeface="Droid Sans Fallback" pitchFamily="2"/>
                <a:cs typeface="FreeSans" pitchFamily="2"/>
              </a:rPr>
              <a:t>Application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Development progress &amp; </a:t>
            </a:r>
            <a:r>
              <a:rPr lang="en-US" sz="3600" dirty="0" smtClean="0"/>
              <a:t>responsibilities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smtClean="0"/>
              <a:t>Demo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smtClean="0"/>
              <a:t>Future improvements</a:t>
            </a:r>
            <a:endParaRPr lang="en-US" sz="36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/>
              <a:t>Our own data: wave heights</a:t>
            </a: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49" y="1563480"/>
            <a:ext cx="8999917" cy="5996195"/>
          </a:xfrm>
          <a:prstGeom prst="rect">
            <a:avLst/>
          </a:prstGeom>
        </p:spPr>
      </p:pic>
      <p:pic>
        <p:nvPicPr>
          <p:cNvPr id="4" name="Afbeelding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5550" y="1563480"/>
            <a:ext cx="1314450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68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Future improvements</a:t>
            </a:r>
          </a:p>
        </p:txBody>
      </p:sp>
      <p:sp>
        <p:nvSpPr>
          <p:cNvPr id="7" name="Tekstvak 6"/>
          <p:cNvSpPr txBox="1"/>
          <p:nvPr/>
        </p:nvSpPr>
        <p:spPr>
          <a:xfrm>
            <a:off x="735411" y="3248325"/>
            <a:ext cx="30863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200" dirty="0" smtClean="0"/>
              <a:t>Multiple datasets</a:t>
            </a:r>
            <a:endParaRPr lang="nl-BE" sz="3200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25" y="2043494"/>
            <a:ext cx="1014331" cy="1014331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656" y="2043493"/>
            <a:ext cx="1014331" cy="1014331"/>
          </a:xfrm>
          <a:prstGeom prst="rect">
            <a:avLst/>
          </a:prstGeom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425" y="2043493"/>
            <a:ext cx="1014331" cy="1014331"/>
          </a:xfrm>
          <a:prstGeom prst="rect">
            <a:avLst/>
          </a:prstGeom>
        </p:spPr>
      </p:pic>
      <p:pic>
        <p:nvPicPr>
          <p:cNvPr id="11" name="Afbeelding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468" y="1766680"/>
            <a:ext cx="1570832" cy="1570832"/>
          </a:xfrm>
          <a:prstGeom prst="rect">
            <a:avLst/>
          </a:prstGeom>
        </p:spPr>
      </p:pic>
      <p:sp>
        <p:nvSpPr>
          <p:cNvPr id="12" name="Tekstvak 11"/>
          <p:cNvSpPr txBox="1"/>
          <p:nvPr/>
        </p:nvSpPr>
        <p:spPr>
          <a:xfrm>
            <a:off x="5774832" y="3422918"/>
            <a:ext cx="28561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200" dirty="0"/>
              <a:t>.</a:t>
            </a:r>
            <a:r>
              <a:rPr lang="nl-BE" sz="3200" dirty="0" err="1" smtClean="0"/>
              <a:t>gz</a:t>
            </a:r>
            <a:r>
              <a:rPr lang="nl-BE" sz="3200" dirty="0" smtClean="0"/>
              <a:t> </a:t>
            </a:r>
            <a:r>
              <a:rPr lang="nl-BE" sz="3200" dirty="0" err="1" smtClean="0"/>
              <a:t>compression</a:t>
            </a:r>
            <a:endParaRPr lang="nl-BE" sz="3200" dirty="0"/>
          </a:p>
        </p:txBody>
      </p:sp>
      <p:pic>
        <p:nvPicPr>
          <p:cNvPr id="13" name="Afbeelding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519" y="4121993"/>
            <a:ext cx="3589564" cy="2130826"/>
          </a:xfrm>
          <a:prstGeom prst="rect">
            <a:avLst/>
          </a:prstGeom>
        </p:spPr>
      </p:pic>
      <p:sp>
        <p:nvSpPr>
          <p:cNvPr id="14" name="Tekstvak 13"/>
          <p:cNvSpPr txBox="1"/>
          <p:nvPr/>
        </p:nvSpPr>
        <p:spPr>
          <a:xfrm>
            <a:off x="3102045" y="6458032"/>
            <a:ext cx="363509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200" dirty="0" smtClean="0"/>
              <a:t>More </a:t>
            </a:r>
            <a:r>
              <a:rPr lang="nl-BE" sz="3200" dirty="0" err="1" smtClean="0"/>
              <a:t>visualizations</a:t>
            </a:r>
            <a:endParaRPr lang="nl-BE" sz="3200" dirty="0"/>
          </a:p>
          <a:p>
            <a:r>
              <a:rPr lang="nl-BE" sz="3200" dirty="0" smtClean="0"/>
              <a:t>&amp; </a:t>
            </a:r>
            <a:r>
              <a:rPr lang="nl-BE" sz="3200" dirty="0" err="1" smtClean="0"/>
              <a:t>dynamic</a:t>
            </a:r>
            <a:r>
              <a:rPr lang="nl-BE" sz="3200" dirty="0" smtClean="0"/>
              <a:t> </a:t>
            </a:r>
            <a:r>
              <a:rPr lang="nl-BE" sz="3200" dirty="0" err="1" smtClean="0"/>
              <a:t>discovery</a:t>
            </a:r>
            <a:endParaRPr lang="nl-BE" sz="3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Future improvements</a:t>
            </a:r>
          </a:p>
        </p:txBody>
      </p:sp>
      <p:sp>
        <p:nvSpPr>
          <p:cNvPr id="5" name="Tekstvak 4"/>
          <p:cNvSpPr txBox="1"/>
          <p:nvPr/>
        </p:nvSpPr>
        <p:spPr>
          <a:xfrm>
            <a:off x="3603625" y="5384072"/>
            <a:ext cx="64770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dirty="0" smtClean="0">
                <a:ea typeface="Droid Sans Fallback" pitchFamily="2"/>
                <a:cs typeface="FreeSans" pitchFamily="2"/>
              </a:rPr>
              <a:t>Remove </a:t>
            </a:r>
            <a:r>
              <a:rPr lang="en-US" sz="3200" dirty="0">
                <a:ea typeface="Droid Sans Fallback" pitchFamily="2"/>
                <a:cs typeface="FreeSans" pitchFamily="2"/>
              </a:rPr>
              <a:t>day </a:t>
            </a:r>
            <a:r>
              <a:rPr lang="en-US" sz="3200" dirty="0" smtClean="0">
                <a:ea typeface="Droid Sans Fallback" pitchFamily="2"/>
                <a:cs typeface="FreeSans" pitchFamily="2"/>
              </a:rPr>
              <a:t>restriction</a:t>
            </a:r>
          </a:p>
          <a:p>
            <a:pPr algn="ctr">
              <a:lnSpc>
                <a:spcPct val="150000"/>
              </a:lnSpc>
            </a:pPr>
            <a:r>
              <a:rPr lang="en-US" sz="3200" dirty="0" smtClean="0">
                <a:ea typeface="Droid Sans Fallback" pitchFamily="2"/>
                <a:cs typeface="FreeSans" pitchFamily="2"/>
              </a:rPr>
              <a:t>&amp; support data </a:t>
            </a:r>
            <a:r>
              <a:rPr lang="en-US" sz="3200" dirty="0">
                <a:ea typeface="Droid Sans Fallback" pitchFamily="2"/>
                <a:cs typeface="FreeSans" pitchFamily="2"/>
              </a:rPr>
              <a:t>with lower </a:t>
            </a:r>
            <a:r>
              <a:rPr lang="en-US" sz="3200" dirty="0" smtClean="0">
                <a:ea typeface="Droid Sans Fallback" pitchFamily="2"/>
                <a:cs typeface="FreeSans" pitchFamily="2"/>
              </a:rPr>
              <a:t>frequency</a:t>
            </a:r>
            <a:endParaRPr lang="en-US" sz="3200" dirty="0">
              <a:ea typeface="Droid Sans Fallback" pitchFamily="2"/>
              <a:cs typeface="FreeSans" pitchFamily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</p:txBody>
      </p:sp>
      <p:sp>
        <p:nvSpPr>
          <p:cNvPr id="4" name="Tekstvak 3"/>
          <p:cNvSpPr txBox="1"/>
          <p:nvPr/>
        </p:nvSpPr>
        <p:spPr>
          <a:xfrm>
            <a:off x="713779" y="4272648"/>
            <a:ext cx="32552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200" dirty="0" err="1" smtClean="0"/>
              <a:t>Count</a:t>
            </a:r>
            <a:r>
              <a:rPr lang="nl-BE" sz="3200" dirty="0" smtClean="0"/>
              <a:t> </a:t>
            </a:r>
            <a:r>
              <a:rPr lang="nl-BE" sz="3200" dirty="0" err="1" smtClean="0"/>
              <a:t>aggregation</a:t>
            </a:r>
            <a:endParaRPr lang="nl-BE" sz="3200" dirty="0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104" y="2540633"/>
            <a:ext cx="752138" cy="752138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896" y="3284296"/>
            <a:ext cx="737290" cy="737290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104" y="3292772"/>
            <a:ext cx="752138" cy="752138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895" y="2555481"/>
            <a:ext cx="737290" cy="737290"/>
          </a:xfrm>
          <a:prstGeom prst="rect">
            <a:avLst/>
          </a:prstGeom>
        </p:spPr>
      </p:pic>
      <p:sp>
        <p:nvSpPr>
          <p:cNvPr id="10" name="Tekstvak 9"/>
          <p:cNvSpPr txBox="1"/>
          <p:nvPr/>
        </p:nvSpPr>
        <p:spPr>
          <a:xfrm>
            <a:off x="1668367" y="2556114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200" dirty="0" smtClean="0"/>
              <a:t>12</a:t>
            </a:r>
            <a:endParaRPr lang="nl-BE" sz="3200" dirty="0"/>
          </a:p>
        </p:txBody>
      </p:sp>
      <p:sp>
        <p:nvSpPr>
          <p:cNvPr id="11" name="Tekstvak 10"/>
          <p:cNvSpPr txBox="1"/>
          <p:nvPr/>
        </p:nvSpPr>
        <p:spPr>
          <a:xfrm>
            <a:off x="1667422" y="3360553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200" dirty="0" smtClean="0"/>
              <a:t>42</a:t>
            </a:r>
            <a:endParaRPr lang="nl-BE" sz="3200" dirty="0"/>
          </a:p>
        </p:txBody>
      </p:sp>
      <p:sp>
        <p:nvSpPr>
          <p:cNvPr id="12" name="Tekstvak 11"/>
          <p:cNvSpPr txBox="1"/>
          <p:nvPr/>
        </p:nvSpPr>
        <p:spPr>
          <a:xfrm>
            <a:off x="3302901" y="2556114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200" dirty="0" smtClean="0"/>
              <a:t>20</a:t>
            </a:r>
            <a:endParaRPr lang="nl-BE" sz="3200" dirty="0"/>
          </a:p>
        </p:txBody>
      </p:sp>
      <p:sp>
        <p:nvSpPr>
          <p:cNvPr id="13" name="Tekstvak 12"/>
          <p:cNvSpPr txBox="1"/>
          <p:nvPr/>
        </p:nvSpPr>
        <p:spPr>
          <a:xfrm>
            <a:off x="3302901" y="3318691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200" dirty="0" smtClean="0"/>
              <a:t>31</a:t>
            </a:r>
            <a:endParaRPr lang="nl-BE" sz="3200" dirty="0"/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2100" y="3644146"/>
            <a:ext cx="2613025" cy="1742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343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 smtClean="0"/>
              <a:t>Context</a:t>
            </a:r>
            <a:endParaRPr lang="en-US" dirty="0"/>
          </a:p>
        </p:txBody>
      </p:sp>
      <p:sp>
        <p:nvSpPr>
          <p:cNvPr id="5" name="Tekstvak 4"/>
          <p:cNvSpPr txBox="1"/>
          <p:nvPr/>
        </p:nvSpPr>
        <p:spPr>
          <a:xfrm>
            <a:off x="4906335" y="3131807"/>
            <a:ext cx="4686930" cy="591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200" b="0" i="0" u="none" strike="noStrike" kern="1200" cap="none" dirty="0" smtClean="0">
                <a:ln>
                  <a:noFill/>
                </a:ln>
                <a:ea typeface="Droid Sans Fallback" pitchFamily="2"/>
                <a:cs typeface="FreeSans" pitchFamily="2"/>
              </a:rPr>
              <a:t>New </a:t>
            </a:r>
            <a:r>
              <a:rPr lang="en-US" sz="3200" b="0" i="0" u="none" strike="noStrike" kern="1200" cap="none" dirty="0" err="1" smtClean="0">
                <a:ln>
                  <a:noFill/>
                </a:ln>
                <a:ea typeface="Droid Sans Fallback" pitchFamily="2"/>
                <a:cs typeface="FreeSans" pitchFamily="2"/>
              </a:rPr>
              <a:t>UGent</a:t>
            </a:r>
            <a:r>
              <a:rPr lang="en-US" sz="3200" b="0" i="0" u="none" strike="noStrike" kern="1200" cap="none" dirty="0" smtClean="0">
                <a:ln>
                  <a:noFill/>
                </a:ln>
                <a:ea typeface="Droid Sans Fallback" pitchFamily="2"/>
                <a:cs typeface="FreeSans" pitchFamily="2"/>
              </a:rPr>
              <a:t> course!</a:t>
            </a:r>
            <a:endParaRPr lang="en-US" sz="3200" b="0" i="0" u="none" strike="noStrike" kern="1200" cap="none" dirty="0">
              <a:ln>
                <a:noFill/>
              </a:ln>
              <a:ea typeface="Droid Sans Fallback" pitchFamily="2"/>
              <a:cs typeface="FreeSans" pitchFamily="2"/>
            </a:endParaRP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374" y="2072431"/>
            <a:ext cx="4801626" cy="3302452"/>
          </a:xfrm>
          <a:prstGeom prst="rect">
            <a:avLst/>
          </a:prstGeom>
        </p:spPr>
      </p:pic>
      <p:sp>
        <p:nvSpPr>
          <p:cNvPr id="9" name="Tekstvak 8"/>
          <p:cNvSpPr txBox="1"/>
          <p:nvPr/>
        </p:nvSpPr>
        <p:spPr>
          <a:xfrm>
            <a:off x="2855083" y="5583438"/>
            <a:ext cx="2629530" cy="613651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200" dirty="0">
                <a:ea typeface="Droid Sans Fallback" pitchFamily="2"/>
                <a:cs typeface="FreeSans" pitchFamily="2"/>
                <a:sym typeface="Wingdings" panose="05000000000000000000" pitchFamily="2" charset="2"/>
              </a:rPr>
              <a:t>P</a:t>
            </a:r>
            <a:r>
              <a:rPr lang="en-US" sz="3200" b="0" i="0" u="none" strike="noStrike" kern="1200" cap="none" dirty="0" smtClean="0">
                <a:ln>
                  <a:noFill/>
                </a:ln>
                <a:ea typeface="Droid Sans Fallback" pitchFamily="2"/>
                <a:cs typeface="FreeSans" pitchFamily="2"/>
                <a:sym typeface="Wingdings" panose="05000000000000000000" pitchFamily="2" charset="2"/>
              </a:rPr>
              <a:t>racticum</a:t>
            </a:r>
            <a:endParaRPr lang="en-US" sz="3200" b="0" i="0" u="none" strike="noStrike" kern="1200" cap="none" dirty="0">
              <a:ln>
                <a:noFill/>
              </a:ln>
              <a:ea typeface="Droid Sans Fallback" pitchFamily="2"/>
              <a:cs typeface="FreeSans" pitchFamily="2"/>
            </a:endParaRPr>
          </a:p>
        </p:txBody>
      </p:sp>
      <p:pic>
        <p:nvPicPr>
          <p:cNvPr id="14" name="Afbeelding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9226" y="4250716"/>
            <a:ext cx="3233824" cy="32790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2911"/>
            <a:ext cx="2311400" cy="1449310"/>
          </a:xfrm>
          <a:prstGeom prst="rect">
            <a:avLst/>
          </a:prstGeom>
        </p:spPr>
      </p:pic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 smtClean="0"/>
              <a:t>Scope: Input</a:t>
            </a:r>
            <a:endParaRPr lang="en-US" dirty="0"/>
          </a:p>
        </p:txBody>
      </p:sp>
      <p:sp>
        <p:nvSpPr>
          <p:cNvPr id="13" name="Titel 1"/>
          <p:cNvSpPr txBox="1">
            <a:spLocks/>
          </p:cNvSpPr>
          <p:nvPr/>
        </p:nvSpPr>
        <p:spPr>
          <a:xfrm>
            <a:off x="976412" y="1646052"/>
            <a:ext cx="10515600" cy="1325563"/>
          </a:xfrm>
          <a:prstGeom prst="rect">
            <a:avLst/>
          </a:prstGeom>
        </p:spPr>
        <p:txBody>
          <a:bodyPr/>
          <a:lstStyle>
            <a:lvl1pPr algn="ctr" rtl="0" hangingPunct="0">
              <a:tabLst/>
              <a:defRPr lang="en-US" sz="4400" b="0" i="0" u="none" strike="noStrike" kern="1200" cap="none">
                <a:ln>
                  <a:noFill/>
                </a:ln>
                <a:solidFill>
                  <a:srgbClr val="FFFFFF"/>
                </a:solidFill>
                <a:latin typeface="FuturaExtended" pitchFamily="34"/>
                <a:ea typeface="Microsoft YaHei" pitchFamily="2"/>
                <a:cs typeface="Mangal" pitchFamily="2"/>
              </a:defRPr>
            </a:lvl1pPr>
          </a:lstStyle>
          <a:p>
            <a:r>
              <a:rPr lang="nl-BE" smtClean="0"/>
              <a:t>Dataset</a:t>
            </a:r>
            <a:endParaRPr lang="nl-BE" dirty="0"/>
          </a:p>
        </p:txBody>
      </p:sp>
      <p:pic>
        <p:nvPicPr>
          <p:cNvPr id="15" name="Afbeelding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64" y="2702141"/>
            <a:ext cx="9389071" cy="4457916"/>
          </a:xfrm>
          <a:prstGeom prst="rect">
            <a:avLst/>
          </a:prstGeom>
        </p:spPr>
      </p:pic>
      <p:sp>
        <p:nvSpPr>
          <p:cNvPr id="17" name="Ovaal 16"/>
          <p:cNvSpPr/>
          <p:nvPr/>
        </p:nvSpPr>
        <p:spPr>
          <a:xfrm>
            <a:off x="82729" y="4281085"/>
            <a:ext cx="6878102" cy="309264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Ovaal 17"/>
          <p:cNvSpPr/>
          <p:nvPr/>
        </p:nvSpPr>
        <p:spPr>
          <a:xfrm>
            <a:off x="6988601" y="3530600"/>
            <a:ext cx="3008669" cy="11231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84035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 smtClean="0"/>
              <a:t>Scope: Input</a:t>
            </a:r>
            <a:endParaRPr lang="en-US" dirty="0"/>
          </a:p>
        </p:txBody>
      </p:sp>
      <p:sp>
        <p:nvSpPr>
          <p:cNvPr id="13" name="Titel 1"/>
          <p:cNvSpPr txBox="1">
            <a:spLocks/>
          </p:cNvSpPr>
          <p:nvPr/>
        </p:nvSpPr>
        <p:spPr>
          <a:xfrm>
            <a:off x="976412" y="1646052"/>
            <a:ext cx="10515600" cy="1325563"/>
          </a:xfrm>
          <a:prstGeom prst="rect">
            <a:avLst/>
          </a:prstGeom>
        </p:spPr>
        <p:txBody>
          <a:bodyPr/>
          <a:lstStyle>
            <a:lvl1pPr algn="ctr" rtl="0" hangingPunct="0">
              <a:tabLst/>
              <a:defRPr lang="en-US" sz="4400" b="0" i="0" u="none" strike="noStrike" kern="1200" cap="none">
                <a:ln>
                  <a:noFill/>
                </a:ln>
                <a:solidFill>
                  <a:srgbClr val="FFFFFF"/>
                </a:solidFill>
                <a:latin typeface="FuturaExtended" pitchFamily="34"/>
                <a:ea typeface="Microsoft YaHei" pitchFamily="2"/>
                <a:cs typeface="Mangal" pitchFamily="2"/>
              </a:defRPr>
            </a:lvl1pPr>
          </a:lstStyle>
          <a:p>
            <a:r>
              <a:rPr lang="nl-BE" smtClean="0"/>
              <a:t>Dataset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409" y="2112201"/>
            <a:ext cx="8551820" cy="5447474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4880" y="1753614"/>
            <a:ext cx="975430" cy="1300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448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 smtClean="0"/>
              <a:t>Scope: Client</a:t>
            </a:r>
            <a:endParaRPr lang="en-US" dirty="0"/>
          </a:p>
        </p:txBody>
      </p:sp>
      <p:sp>
        <p:nvSpPr>
          <p:cNvPr id="7" name="Tekstvak 6"/>
          <p:cNvSpPr txBox="1"/>
          <p:nvPr/>
        </p:nvSpPr>
        <p:spPr>
          <a:xfrm>
            <a:off x="2604308" y="6830460"/>
            <a:ext cx="43551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3200" dirty="0" smtClean="0">
                <a:ea typeface="Droid Sans Fallback" pitchFamily="2"/>
                <a:cs typeface="FreeSans" pitchFamily="2"/>
              </a:rPr>
              <a:t>High speed/performance</a:t>
            </a:r>
            <a:endParaRPr lang="en-US" sz="3200" dirty="0">
              <a:ea typeface="Droid Sans Fallback" pitchFamily="2"/>
              <a:cs typeface="FreeSans" pitchFamily="2"/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447" y="1985902"/>
            <a:ext cx="2096342" cy="1937214"/>
          </a:xfrm>
          <a:prstGeom prst="rect">
            <a:avLst/>
          </a:prstGeom>
        </p:spPr>
      </p:pic>
      <p:sp>
        <p:nvSpPr>
          <p:cNvPr id="6" name="Tekstvak 5"/>
          <p:cNvSpPr txBox="1"/>
          <p:nvPr/>
        </p:nvSpPr>
        <p:spPr>
          <a:xfrm>
            <a:off x="1075465" y="4123863"/>
            <a:ext cx="241418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en-US" sz="3200" dirty="0" smtClean="0">
                <a:ea typeface="Droid Sans Fallback" pitchFamily="2"/>
                <a:cs typeface="FreeSans" pitchFamily="2"/>
              </a:rPr>
              <a:t>User-friendly</a:t>
            </a:r>
          </a:p>
          <a:p>
            <a:pPr lvl="0" algn="ctr"/>
            <a:r>
              <a:rPr lang="en-US" sz="3200" dirty="0" smtClean="0">
                <a:ea typeface="Droid Sans Fallback" pitchFamily="2"/>
                <a:cs typeface="FreeSans" pitchFamily="2"/>
              </a:rPr>
              <a:t>&amp; </a:t>
            </a:r>
            <a:r>
              <a:rPr lang="en-US" sz="3200" dirty="0">
                <a:ea typeface="Droid Sans Fallback" pitchFamily="2"/>
                <a:cs typeface="FreeSans" pitchFamily="2"/>
              </a:rPr>
              <a:t>easy to use</a:t>
            </a:r>
            <a:endParaRPr lang="en-US" sz="3200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1860" y="1760970"/>
            <a:ext cx="4477375" cy="2657846"/>
          </a:xfrm>
          <a:prstGeom prst="rect">
            <a:avLst/>
          </a:prstGeom>
        </p:spPr>
      </p:pic>
      <p:sp>
        <p:nvSpPr>
          <p:cNvPr id="11" name="Tekstvak 10"/>
          <p:cNvSpPr txBox="1"/>
          <p:nvPr/>
        </p:nvSpPr>
        <p:spPr>
          <a:xfrm>
            <a:off x="5821050" y="4616306"/>
            <a:ext cx="34381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3200" dirty="0">
                <a:ea typeface="Droid Sans Fallback" pitchFamily="2"/>
                <a:cs typeface="FreeSans" pitchFamily="2"/>
              </a:rPr>
              <a:t>Many visualizations</a:t>
            </a:r>
          </a:p>
        </p:txBody>
      </p:sp>
      <p:pic>
        <p:nvPicPr>
          <p:cNvPr id="10" name="Afbeelding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702" y="4908693"/>
            <a:ext cx="2155347" cy="1724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31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 smtClean="0"/>
              <a:t>Scope: Ambition</a:t>
            </a:r>
            <a:endParaRPr lang="en-US" dirty="0"/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828" y="3752266"/>
            <a:ext cx="1014331" cy="1014331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578" y="3202238"/>
            <a:ext cx="1564359" cy="1564359"/>
          </a:xfrm>
          <a:prstGeom prst="rect">
            <a:avLst/>
          </a:prstGeom>
        </p:spPr>
      </p:pic>
      <p:sp>
        <p:nvSpPr>
          <p:cNvPr id="10" name="Tekstvak 9"/>
          <p:cNvSpPr txBox="1"/>
          <p:nvPr/>
        </p:nvSpPr>
        <p:spPr>
          <a:xfrm>
            <a:off x="1993065" y="5033755"/>
            <a:ext cx="15470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en-US" sz="3200" dirty="0" smtClean="0">
                <a:ea typeface="Droid Sans Fallback" pitchFamily="2"/>
                <a:cs typeface="FreeSans" pitchFamily="2"/>
              </a:rPr>
              <a:t>Scalable</a:t>
            </a:r>
            <a:endParaRPr lang="en-US" sz="3200" dirty="0"/>
          </a:p>
        </p:txBody>
      </p:sp>
      <p:pic>
        <p:nvPicPr>
          <p:cNvPr id="11" name="Afbeelding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014" y="3429000"/>
            <a:ext cx="2314169" cy="1699010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5792" y="3047999"/>
            <a:ext cx="2434559" cy="1530497"/>
          </a:xfrm>
          <a:prstGeom prst="rect">
            <a:avLst/>
          </a:prstGeom>
        </p:spPr>
      </p:pic>
      <p:sp>
        <p:nvSpPr>
          <p:cNvPr id="13" name="Tekstvak 12"/>
          <p:cNvSpPr txBox="1"/>
          <p:nvPr/>
        </p:nvSpPr>
        <p:spPr>
          <a:xfrm>
            <a:off x="6213935" y="5113515"/>
            <a:ext cx="14782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en-US" sz="3200" dirty="0" smtClean="0">
                <a:ea typeface="Droid Sans Fallback" pitchFamily="2"/>
                <a:cs typeface="FreeSans" pitchFamily="2"/>
              </a:rPr>
              <a:t>Generic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61292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1" y="2215106"/>
            <a:ext cx="3098800" cy="1040941"/>
          </a:xfrm>
          <a:prstGeom prst="rect">
            <a:avLst/>
          </a:prstGeom>
        </p:spPr>
      </p:pic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 smtClean="0"/>
              <a:t>App: Server-side</a:t>
            </a:r>
            <a:endParaRPr lang="en-US" dirty="0"/>
          </a:p>
        </p:txBody>
      </p:sp>
      <p:sp>
        <p:nvSpPr>
          <p:cNvPr id="4" name="Tekstvak 3"/>
          <p:cNvSpPr txBox="1"/>
          <p:nvPr/>
        </p:nvSpPr>
        <p:spPr>
          <a:xfrm>
            <a:off x="2908925" y="2312652"/>
            <a:ext cx="7387919" cy="591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3200"/>
            </a:pPr>
            <a:r>
              <a:rPr lang="en-US" sz="3200" b="0" i="0" u="none" strike="noStrike" kern="1200" cap="none" dirty="0" smtClean="0">
                <a:ln>
                  <a:noFill/>
                </a:ln>
                <a:ea typeface="Droid Sans Fallback" pitchFamily="2"/>
                <a:cs typeface="FreeSans" pitchFamily="2"/>
              </a:rPr>
              <a:t>scripts </a:t>
            </a:r>
            <a:r>
              <a:rPr lang="en-US" sz="3200" b="0" i="0" u="none" strike="noStrike" kern="1200" cap="none" dirty="0">
                <a:ln>
                  <a:noFill/>
                </a:ln>
                <a:ea typeface="Droid Sans Fallback" pitchFamily="2"/>
                <a:cs typeface="FreeSans" pitchFamily="2"/>
              </a:rPr>
              <a:t>to cleanse &amp; compress the data</a:t>
            </a: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499" y="3294388"/>
            <a:ext cx="5877245" cy="38834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 smtClean="0"/>
              <a:t>App: Data </a:t>
            </a:r>
            <a:r>
              <a:rPr lang="en-US" dirty="0"/>
              <a:t>compression</a:t>
            </a: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048" y="1563480"/>
            <a:ext cx="8989903" cy="5996195"/>
          </a:xfrm>
          <a:prstGeom prst="rect">
            <a:avLst/>
          </a:prstGeom>
        </p:spPr>
      </p:pic>
      <p:sp>
        <p:nvSpPr>
          <p:cNvPr id="4" name="Tekstvak 3"/>
          <p:cNvSpPr txBox="1"/>
          <p:nvPr/>
        </p:nvSpPr>
        <p:spPr>
          <a:xfrm>
            <a:off x="3600449" y="7123668"/>
            <a:ext cx="378142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nl-BE" dirty="0" smtClean="0"/>
              <a:t>Traffic jams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812" y="2974077"/>
            <a:ext cx="1219200" cy="1219200"/>
          </a:xfrm>
          <a:prstGeom prst="rect">
            <a:avLst/>
          </a:prstGeom>
        </p:spPr>
      </p:pic>
      <p:cxnSp>
        <p:nvCxnSpPr>
          <p:cNvPr id="7" name="Rechte verbindingslijn met pijl 6"/>
          <p:cNvCxnSpPr/>
          <p:nvPr/>
        </p:nvCxnSpPr>
        <p:spPr>
          <a:xfrm flipH="1" flipV="1">
            <a:off x="2713046" y="3683000"/>
            <a:ext cx="876300" cy="241300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Afbeelding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9770" y="4432300"/>
            <a:ext cx="1497706" cy="1497706"/>
          </a:xfrm>
          <a:prstGeom prst="rect">
            <a:avLst/>
          </a:prstGeom>
        </p:spPr>
      </p:pic>
      <p:cxnSp>
        <p:nvCxnSpPr>
          <p:cNvPr id="10" name="Rechte verbindingslijn met pijl 9"/>
          <p:cNvCxnSpPr/>
          <p:nvPr/>
        </p:nvCxnSpPr>
        <p:spPr>
          <a:xfrm>
            <a:off x="7280274" y="5181153"/>
            <a:ext cx="911226" cy="0"/>
          </a:xfrm>
          <a:prstGeom prst="straightConnector1">
            <a:avLst/>
          </a:prstGeom>
          <a:ln w="38100">
            <a:solidFill>
              <a:srgbClr val="D68820"/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13" name="Afbeelding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968" y="6488112"/>
            <a:ext cx="1004888" cy="1004888"/>
          </a:xfrm>
          <a:prstGeom prst="rect">
            <a:avLst/>
          </a:prstGeom>
        </p:spPr>
      </p:pic>
      <p:cxnSp>
        <p:nvCxnSpPr>
          <p:cNvPr id="14" name="Rechte verbindingslijn met pijl 13"/>
          <p:cNvCxnSpPr/>
          <p:nvPr/>
        </p:nvCxnSpPr>
        <p:spPr>
          <a:xfrm flipH="1">
            <a:off x="2882900" y="6990556"/>
            <a:ext cx="854074" cy="0"/>
          </a:xfrm>
          <a:prstGeom prst="straightConnector1">
            <a:avLst/>
          </a:prstGeom>
          <a:ln w="38100">
            <a:solidFill>
              <a:srgbClr val="CB2B9D"/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esis_Templ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332</Words>
  <Application>Microsoft Office PowerPoint</Application>
  <PresentationFormat>Aangepast</PresentationFormat>
  <Paragraphs>135</Paragraphs>
  <Slides>22</Slides>
  <Notes>22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13</vt:i4>
      </vt:variant>
      <vt:variant>
        <vt:lpstr>Thema</vt:lpstr>
      </vt:variant>
      <vt:variant>
        <vt:i4>2</vt:i4>
      </vt:variant>
      <vt:variant>
        <vt:lpstr>Diatitels</vt:lpstr>
      </vt:variant>
      <vt:variant>
        <vt:i4>22</vt:i4>
      </vt:variant>
    </vt:vector>
  </HeadingPairs>
  <TitlesOfParts>
    <vt:vector size="37" baseType="lpstr">
      <vt:lpstr>Microsoft YaHei</vt:lpstr>
      <vt:lpstr>Arial</vt:lpstr>
      <vt:lpstr>Calibri</vt:lpstr>
      <vt:lpstr>Cambria Math</vt:lpstr>
      <vt:lpstr>DejaVu Sans</vt:lpstr>
      <vt:lpstr>Droid Sans Fallback</vt:lpstr>
      <vt:lpstr>FreeSans</vt:lpstr>
      <vt:lpstr>FuturaExtended</vt:lpstr>
      <vt:lpstr>Liberation Sans</vt:lpstr>
      <vt:lpstr>Liberation Serif</vt:lpstr>
      <vt:lpstr>Mangal</vt:lpstr>
      <vt:lpstr>StarSymbol</vt:lpstr>
      <vt:lpstr>Wingdings</vt:lpstr>
      <vt:lpstr>Default</vt:lpstr>
      <vt:lpstr>Thesis_Templ</vt:lpstr>
      <vt:lpstr>Data visualizations … for the curious</vt:lpstr>
      <vt:lpstr>Overview</vt:lpstr>
      <vt:lpstr>Context</vt:lpstr>
      <vt:lpstr>Scope: Input</vt:lpstr>
      <vt:lpstr>Scope: Input</vt:lpstr>
      <vt:lpstr>Scope: Client</vt:lpstr>
      <vt:lpstr>Scope: Ambition</vt:lpstr>
      <vt:lpstr>App: Server-side</vt:lpstr>
      <vt:lpstr>App: Data compression</vt:lpstr>
      <vt:lpstr>App: Data compression</vt:lpstr>
      <vt:lpstr>App: Geocoding</vt:lpstr>
      <vt:lpstr>App: Geocoding</vt:lpstr>
      <vt:lpstr>App: Client-side</vt:lpstr>
      <vt:lpstr>App: Constraints</vt:lpstr>
      <vt:lpstr>Development progress</vt:lpstr>
      <vt:lpstr>Responsibilities</vt:lpstr>
      <vt:lpstr>DEMO</vt:lpstr>
      <vt:lpstr>Hottest day of 2014</vt:lpstr>
      <vt:lpstr>Let's go to the beach!</vt:lpstr>
      <vt:lpstr>Our own data: wave heights</vt:lpstr>
      <vt:lpstr>Future improvements</vt:lpstr>
      <vt:lpstr>Future improvements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visualizations … for the curious</dc:title>
  <dc:creator>Pieter Stroobant</dc:creator>
  <cp:lastModifiedBy>Pieter Stroobant</cp:lastModifiedBy>
  <cp:revision>30</cp:revision>
  <dcterms:created xsi:type="dcterms:W3CDTF">2015-05-11T18:20:10Z</dcterms:created>
  <dcterms:modified xsi:type="dcterms:W3CDTF">2015-05-13T05:21:00Z</dcterms:modified>
</cp:coreProperties>
</file>

<file path=docProps/thumbnail.jpeg>
</file>